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  <p:embeddedFont>
      <p:font typeface="Maven Pro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D39E9E3-211F-4335-B718-C65D707A28EA}">
  <a:tblStyle styleId="{8D39E9E3-211F-4335-B718-C65D707A28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MavenPro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MavenPr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e120fd79f7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e120fd79f7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72b963a2a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72b963a2a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e120fd79f7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e120fd79f7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e120fd79f7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e120fd79f7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e120fd79f7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e120fd79f7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72c03343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72c03343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e120fd79f7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e120fd79f7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e120fd79f7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e120fd79f7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e120fd79f7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e120fd79f7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e120fd79f7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e120fd79f7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e120fd79f7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e120fd79f7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e14d7e5c7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e14d7e5c7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iscover.data.vic.gov.au/dataset/train-service-passenger-counts" TargetMode="External"/><Relationship Id="rId4" Type="http://schemas.openxmlformats.org/officeDocument/2006/relationships/hyperlink" Target="https://www.abs.gov.au/census/" TargetMode="External"/><Relationship Id="rId10" Type="http://schemas.openxmlformats.org/officeDocument/2006/relationships/hyperlink" Target="https://www.abs.gov.au/statistics/standards/australian-statistical-geography-standard-asgs-edition-3/jul2021-jun2026/access-and-downloads/digital-boundary-files" TargetMode="External"/><Relationship Id="rId9" Type="http://schemas.openxmlformats.org/officeDocument/2006/relationships/hyperlink" Target="https://www.education.vic.gov.au" TargetMode="External"/><Relationship Id="rId5" Type="http://schemas.openxmlformats.org/officeDocument/2006/relationships/hyperlink" Target="https://www.australia-shoppings.com/malls-centres/victoria" TargetMode="External"/><Relationship Id="rId6" Type="http://schemas.openxmlformats.org/officeDocument/2006/relationships/hyperlink" Target="https://springernature.figshare.com" TargetMode="External"/><Relationship Id="rId7" Type="http://schemas.openxmlformats.org/officeDocument/2006/relationships/hyperlink" Target="https://springernature.figshare.com" TargetMode="External"/><Relationship Id="rId8" Type="http://schemas.openxmlformats.org/officeDocument/2006/relationships/hyperlink" Target="https://discover.data.vic.gov.au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Spatial Analysis of </a:t>
            </a:r>
            <a:r>
              <a:rPr lang="en"/>
              <a:t>Train Demand in Greater Melbourne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GEOM90006 Assignment 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 Chen, Yihan Bao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(⅘): Point Estimates</a:t>
            </a:r>
            <a:endParaRPr/>
          </a:p>
        </p:txBody>
      </p:sp>
      <p:graphicFrame>
        <p:nvGraphicFramePr>
          <p:cNvPr id="344" name="Google Shape;344;p22"/>
          <p:cNvGraphicFramePr/>
          <p:nvPr/>
        </p:nvGraphicFramePr>
        <p:xfrm>
          <a:off x="4798425" y="1438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{8D39E9E3-211F-4335-B718-C65D707A28EA}</a:tableStyleId>
              </a:tblPr>
              <a:tblGrid>
                <a:gridCol w="1249150"/>
                <a:gridCol w="1249150"/>
                <a:gridCol w="1249150"/>
              </a:tblGrid>
              <a:tr h="5861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 u="sng"/>
                        <a:t>Ranking</a:t>
                      </a:r>
                      <a:endParaRPr b="1" sz="1100" u="sng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 u="sng"/>
                        <a:t>SA2</a:t>
                      </a:r>
                      <a:endParaRPr b="1" sz="1100" u="sng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 u="sng"/>
                        <a:t>Predicted </a:t>
                      </a:r>
                      <a:endParaRPr b="1" sz="1100" u="sng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 u="sng"/>
                        <a:t>Daily Demand</a:t>
                      </a:r>
                      <a:endParaRPr b="1" sz="1100" u="sng"/>
                    </a:p>
                  </a:txBody>
                  <a:tcPr marT="91425" marB="91425" marR="91425" marL="91425" anchor="ctr"/>
                </a:tc>
              </a:tr>
              <a:tr h="48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100"/>
                        <a:t>1</a:t>
                      </a:r>
                      <a:endParaRPr i="1" sz="11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Balwyn North</a:t>
                      </a:r>
                      <a:endParaRPr sz="11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9331</a:t>
                      </a:r>
                      <a:endParaRPr sz="11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100"/>
                        <a:t>2</a:t>
                      </a:r>
                      <a:endParaRPr i="1"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Carlton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5717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100"/>
                        <a:t>3</a:t>
                      </a:r>
                      <a:endParaRPr i="1" sz="11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Fitzroy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5452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48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100"/>
                        <a:t>4</a:t>
                      </a:r>
                      <a:endParaRPr i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West Melbourne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4673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482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100"/>
                        <a:t>5</a:t>
                      </a:r>
                      <a:endParaRPr i="1"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Heidelberg West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4519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345" name="Google Shape;345;p22"/>
          <p:cNvPicPr preferRelativeResize="0"/>
          <p:nvPr/>
        </p:nvPicPr>
        <p:blipFill rotWithShape="1">
          <a:blip r:embed="rId3">
            <a:alphaModFix/>
          </a:blip>
          <a:srcRect b="0" l="4642" r="9068" t="0"/>
          <a:stretch/>
        </p:blipFill>
        <p:spPr>
          <a:xfrm>
            <a:off x="223800" y="1166200"/>
            <a:ext cx="4116500" cy="381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(⅘): Kriging</a:t>
            </a:r>
            <a:endParaRPr/>
          </a:p>
        </p:txBody>
      </p:sp>
      <p:sp>
        <p:nvSpPr>
          <p:cNvPr id="351" name="Google Shape;351;p23"/>
          <p:cNvSpPr txBox="1"/>
          <p:nvPr/>
        </p:nvSpPr>
        <p:spPr>
          <a:xfrm>
            <a:off x="4898075" y="2096175"/>
            <a:ext cx="3204600" cy="12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East of Melbourne City needs additional train stations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Some train lines should extend further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2" name="Google Shape;352;p23"/>
          <p:cNvPicPr preferRelativeResize="0"/>
          <p:nvPr/>
        </p:nvPicPr>
        <p:blipFill rotWithShape="1">
          <a:blip r:embed="rId3">
            <a:alphaModFix/>
          </a:blip>
          <a:srcRect b="0" l="5971" r="9924" t="0"/>
          <a:stretch/>
        </p:blipFill>
        <p:spPr>
          <a:xfrm>
            <a:off x="277575" y="1166200"/>
            <a:ext cx="4110249" cy="380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4"/>
          <p:cNvSpPr txBox="1"/>
          <p:nvPr>
            <p:ph idx="1" type="body"/>
          </p:nvPr>
        </p:nvSpPr>
        <p:spPr>
          <a:xfrm>
            <a:off x="973425" y="2143125"/>
            <a:ext cx="4690500" cy="11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Research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GNN’s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encoding ability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for prediction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Spatial-temporal forecasting of daily train demand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mpirical factors when recommending new stations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4"/>
          <p:cNvSpPr txBox="1"/>
          <p:nvPr>
            <p:ph type="title"/>
          </p:nvPr>
        </p:nvSpPr>
        <p:spPr>
          <a:xfrm>
            <a:off x="1276150" y="6476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(5/5): Future Directions</a:t>
            </a:r>
            <a:endParaRPr/>
          </a:p>
        </p:txBody>
      </p:sp>
      <p:pic>
        <p:nvPicPr>
          <p:cNvPr id="359" name="Google Shape;359;p24"/>
          <p:cNvPicPr preferRelativeResize="0"/>
          <p:nvPr/>
        </p:nvPicPr>
        <p:blipFill rotWithShape="1">
          <a:blip r:embed="rId3">
            <a:alphaModFix/>
          </a:blip>
          <a:srcRect b="0" l="13172" r="11081" t="0"/>
          <a:stretch/>
        </p:blipFill>
        <p:spPr>
          <a:xfrm>
            <a:off x="5996000" y="1945925"/>
            <a:ext cx="2579076" cy="24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65" name="Google Shape;365;p25"/>
          <p:cNvSpPr txBox="1"/>
          <p:nvPr>
            <p:ph idx="1" type="body"/>
          </p:nvPr>
        </p:nvSpPr>
        <p:spPr>
          <a:xfrm>
            <a:off x="1303800" y="1487025"/>
            <a:ext cx="7030500" cy="30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5275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AutoNum type="arabicPeriod"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Fotheringham, A. S., Oshan, T. M., &amp; Li, Z. (2023). </a:t>
            </a:r>
            <a:r>
              <a:rPr i="1"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Multiscale geographically weighted regression: Theory and practice</a:t>
            </a: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(1st ed.). CRC Press.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AutoNum type="arabicPeriod"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Selby, B., &amp; Kockelman, K. M. (2013). Spatial prediction of traffic levels in unmeasured locations: applications of universal kriging and geographically weighted regression. </a:t>
            </a:r>
            <a:r>
              <a:rPr i="1"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Journal of Transport Geography</a:t>
            </a: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29, 24–32.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AutoNum type="arabicPeriod"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Song, T., Pu, H., Schonfeld, P., Zhang, H., Li, W., Peng, X., . . . Liu, W. (2021). Gis-based multi-criteria railway design with spatial environmental considerations. </a:t>
            </a:r>
            <a:r>
              <a:rPr i="1"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Applied Geography</a:t>
            </a: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131, 102449.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idx="1" type="body"/>
          </p:nvPr>
        </p:nvSpPr>
        <p:spPr>
          <a:xfrm>
            <a:off x="1303800" y="1275600"/>
            <a:ext cx="7030500" cy="16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What is the quantitative impact of weather, demographic and non-residential buildings on train demand in Greater Melbourne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What locations in Greater Melbourne currently do not have a train station but have high predicted demand?</a:t>
            </a:r>
            <a:endParaRPr/>
          </a:p>
        </p:txBody>
      </p:sp>
      <p:sp>
        <p:nvSpPr>
          <p:cNvPr id="284" name="Google Shape;284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 and Motivation</a:t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568" y="514743"/>
            <a:ext cx="999300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4"/>
          <p:cNvSpPr txBox="1"/>
          <p:nvPr>
            <p:ph idx="1" type="body"/>
          </p:nvPr>
        </p:nvSpPr>
        <p:spPr>
          <a:xfrm>
            <a:off x="1303800" y="2776750"/>
            <a:ext cx="6509700" cy="22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Motivation: Better public transport promotes sustainability and liveability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Both team members frequent train travellers, who are curious about what impacts demand at different stations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Curious about priority of City Tunnel over other potential stations in Melbourne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</a:t>
            </a:r>
            <a:endParaRPr/>
          </a:p>
        </p:txBody>
      </p:sp>
      <p:graphicFrame>
        <p:nvGraphicFramePr>
          <p:cNvPr id="292" name="Google Shape;292;p15"/>
          <p:cNvGraphicFramePr/>
          <p:nvPr/>
        </p:nvGraphicFramePr>
        <p:xfrm>
          <a:off x="310600" y="1442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{8D39E9E3-211F-4335-B718-C65D707A28EA}</a:tableStyleId>
              </a:tblPr>
              <a:tblGrid>
                <a:gridCol w="2171000"/>
                <a:gridCol w="6455800"/>
              </a:tblGrid>
              <a:tr h="261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Dataset</a:t>
                      </a:r>
                      <a:endParaRPr b="1" sz="1000" u="sng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Source</a:t>
                      </a:r>
                      <a:endParaRPr b="1" sz="1000" u="sng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Train stop location data and passenger count data</a:t>
                      </a:r>
                      <a:endParaRPr i="1" sz="10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3"/>
                        </a:rPr>
                        <a:t>https://discover.data.vic.gov.au/dataset/train-service-passenger-counts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2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Census Data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4"/>
                        </a:rPr>
                        <a:t>https://www.abs.gov.au/census/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6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Non-residential Facilities Data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 Shopping Centres: </a:t>
                      </a:r>
                      <a:r>
                        <a:rPr lang="en" sz="1000" u="sng">
                          <a:solidFill>
                            <a:schemeClr val="hlink"/>
                          </a:solidFill>
                          <a:hlinkClick r:id="rId5"/>
                        </a:rPr>
                        <a:t>https://www.australia-shoppings.com/malls-centres/victoria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 Hospitals: </a:t>
                      </a:r>
                      <a:r>
                        <a:rPr lang="en" sz="1000" u="sng">
                          <a:solidFill>
                            <a:schemeClr val="hlink"/>
                          </a:solidFill>
                          <a:hlinkClick r:id="rId6"/>
                        </a:rPr>
                        <a:t>https://springernature.figshare.co</a:t>
                      </a:r>
                      <a:r>
                        <a:rPr lang="en" sz="1000" u="sng">
                          <a:solidFill>
                            <a:schemeClr val="hlink"/>
                          </a:solidFill>
                          <a:hlinkClick r:id="rId7"/>
                        </a:rPr>
                        <a:t>m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 Sports Facilities: </a:t>
                      </a:r>
                      <a:r>
                        <a:rPr lang="en" sz="1000" u="sng">
                          <a:solidFill>
                            <a:schemeClr val="hlink"/>
                          </a:solidFill>
                          <a:hlinkClick r:id="rId8"/>
                        </a:rPr>
                        <a:t>https://discover.data.vic.gov.au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 Schools: </a:t>
                      </a:r>
                      <a:r>
                        <a:rPr lang="en" sz="1000" u="sng">
                          <a:solidFill>
                            <a:schemeClr val="hlink"/>
                          </a:solidFill>
                          <a:hlinkClick r:id="rId9"/>
                        </a:rPr>
                        <a:t>https://www.education.vic.gov.au</a:t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6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Rainfall Data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Bureau of Meteorology</a:t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9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SA2 / Greater Capital City</a:t>
                      </a:r>
                      <a:endParaRPr i="1" sz="10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Boundary Data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10"/>
                        </a:rPr>
                        <a:t>https://www.abs.gov.au/statistics/standards/australian-statistical-geography-standard-asgs-edition-3/jul2021-jun2026/access-and-downloads/digital-boundary-files</a:t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1312" y="4100950"/>
            <a:ext cx="1488838" cy="4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6919" y="3433249"/>
            <a:ext cx="3473206" cy="4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37550" y="4451850"/>
            <a:ext cx="2122699" cy="53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6"/>
          <p:cNvSpPr txBox="1"/>
          <p:nvPr>
            <p:ph type="title"/>
          </p:nvPr>
        </p:nvSpPr>
        <p:spPr>
          <a:xfrm>
            <a:off x="1303800" y="4076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Hypothesis and Representation</a:t>
            </a:r>
            <a:endParaRPr/>
          </a:p>
        </p:txBody>
      </p:sp>
      <p:graphicFrame>
        <p:nvGraphicFramePr>
          <p:cNvPr id="301" name="Google Shape;301;p16"/>
          <p:cNvGraphicFramePr/>
          <p:nvPr/>
        </p:nvGraphicFramePr>
        <p:xfrm>
          <a:off x="310600" y="12897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{8D39E9E3-211F-4335-B718-C65D707A28EA}</a:tableStyleId>
              </a:tblPr>
              <a:tblGrid>
                <a:gridCol w="1186200"/>
                <a:gridCol w="3715500"/>
                <a:gridCol w="3715500"/>
              </a:tblGrid>
              <a:tr h="33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Feature</a:t>
                      </a:r>
                      <a:endParaRPr b="1" sz="1000" u="sng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Impact hypothesis</a:t>
                      </a:r>
                      <a:endParaRPr b="1" sz="1000" u="sng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Feature Representation</a:t>
                      </a:r>
                      <a:endParaRPr b="1" sz="1000" u="sng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Mean Rainfall in SA2</a:t>
                      </a:r>
                      <a:endParaRPr i="1" sz="10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Neg</a:t>
                      </a:r>
                      <a:r>
                        <a:rPr lang="en" sz="1000"/>
                        <a:t> - travellers less inclined to use public transport in rain</a:t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(Self explained)</a:t>
                      </a:r>
                      <a:endParaRPr i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8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Census Attributes - Median/Mean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Neg</a:t>
                      </a:r>
                      <a:r>
                        <a:rPr lang="en" sz="1000"/>
                        <a:t> </a:t>
                      </a:r>
                      <a:r>
                        <a:rPr lang="en" sz="1000"/>
                        <a:t>[Wealth related] </a:t>
                      </a:r>
                      <a:r>
                        <a:rPr lang="en" sz="1000"/>
                        <a:t>- those in economically better off would prefer private transport</a:t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2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Census Attributes - Total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Pos</a:t>
                      </a:r>
                      <a:r>
                        <a:rPr lang="en" sz="1000"/>
                        <a:t> </a:t>
                      </a:r>
                      <a:r>
                        <a:rPr lang="en" sz="1000"/>
                        <a:t>[Total Population] </a:t>
                      </a:r>
                      <a:r>
                        <a:rPr lang="en" sz="1000"/>
                        <a:t>- more potential customers</a:t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0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Existence of Non-Residential Buildings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Pos </a:t>
                      </a:r>
                      <a:r>
                        <a:rPr lang="en" sz="1000"/>
                        <a:t>or </a:t>
                      </a:r>
                      <a:r>
                        <a:rPr lang="en" sz="1000">
                          <a:solidFill>
                            <a:srgbClr val="E6B8AF"/>
                          </a:solidFill>
                        </a:rPr>
                        <a:t>insignificant</a:t>
                      </a:r>
                      <a:r>
                        <a:rPr lang="en" sz="1000"/>
                        <a:t> - these buildings may draw people to travel to region</a:t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  <a:p>
                      <a:pPr indent="0" lvl="0" marL="18288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900"/>
                        <a:t>(*ANN distance = 1.4 km)</a:t>
                      </a:r>
                      <a:endParaRPr i="1" sz="9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Weekday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Pos</a:t>
                      </a:r>
                      <a:r>
                        <a:rPr lang="en" sz="1000"/>
                        <a:t> - more travellers for work related purposes</a:t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2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Weighted</a:t>
                      </a:r>
                      <a:r>
                        <a:rPr i="1" lang="en" sz="1000"/>
                        <a:t> Station Demand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E6B8AF"/>
                          </a:solidFill>
                        </a:rPr>
                        <a:t>Inconclusive</a:t>
                      </a:r>
                      <a:r>
                        <a:rPr lang="en" sz="1000"/>
                        <a:t> - positive as it should correlate with population but nearby stations could take demand away from each other</a:t>
                      </a:r>
                      <a:endParaRPr sz="10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02" name="Google Shape;30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1475" y="2155450"/>
            <a:ext cx="3278749" cy="6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45200" y="2858075"/>
            <a:ext cx="1979625" cy="44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(½): Regression with Weighted Geospatial Features</a:t>
            </a:r>
            <a:endParaRPr/>
          </a:p>
        </p:txBody>
      </p:sp>
      <p:sp>
        <p:nvSpPr>
          <p:cNvPr id="309" name="Google Shape;309;p17"/>
          <p:cNvSpPr txBox="1"/>
          <p:nvPr>
            <p:ph idx="1" type="body"/>
          </p:nvPr>
        </p:nvSpPr>
        <p:spPr>
          <a:xfrm>
            <a:off x="799700" y="1730400"/>
            <a:ext cx="4107600" cy="33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Through pre-weighting data, transforms spatial data into </a:t>
            </a:r>
            <a:r>
              <a:rPr b="1" i="1" lang="en"/>
              <a:t>Tabular Data</a:t>
            </a:r>
            <a:endParaRPr b="1"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Allows use of Machine Learning models such as </a:t>
            </a:r>
            <a:r>
              <a:rPr b="1" i="1" lang="en"/>
              <a:t>Linear Regression</a:t>
            </a:r>
            <a:r>
              <a:rPr lang="en"/>
              <a:t>, </a:t>
            </a:r>
            <a:r>
              <a:rPr b="1" i="1" lang="en"/>
              <a:t>Random Forests</a:t>
            </a:r>
            <a:r>
              <a:rPr lang="en"/>
              <a:t> and </a:t>
            </a:r>
            <a:r>
              <a:rPr b="1" i="1" lang="en"/>
              <a:t>Boosting Machines</a:t>
            </a:r>
            <a:r>
              <a:rPr lang="en"/>
              <a:t> for accurate prediction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7"/>
          <p:cNvSpPr txBox="1"/>
          <p:nvPr>
            <p:ph idx="1" type="body"/>
          </p:nvPr>
        </p:nvSpPr>
        <p:spPr>
          <a:xfrm>
            <a:off x="4572000" y="2813750"/>
            <a:ext cx="4107600" cy="33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Using weighted geospatial features (demand) with regular regression serves similar effect to Geographically Weighted Regression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One model instead of one model per location - better sharing of parameters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9049" y="1502624"/>
            <a:ext cx="2985263" cy="167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(2/2): Attention-Graph Neural Network</a:t>
            </a:r>
            <a:endParaRPr/>
          </a:p>
        </p:txBody>
      </p:sp>
      <p:sp>
        <p:nvSpPr>
          <p:cNvPr id="317" name="Google Shape;317;p18"/>
          <p:cNvSpPr txBox="1"/>
          <p:nvPr>
            <p:ph idx="1" type="body"/>
          </p:nvPr>
        </p:nvSpPr>
        <p:spPr>
          <a:xfrm>
            <a:off x="4251600" y="1461575"/>
            <a:ext cx="4379700" cy="27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Graph Neural Network natural for spatial data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Better encoder to non-linearly represent spatial information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i="1" lang="en"/>
              <a:t>Attention Mechanism</a:t>
            </a:r>
            <a:r>
              <a:rPr lang="en"/>
              <a:t> in graph automatically mines for relationships between points (stations)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800" y="1461575"/>
            <a:ext cx="3501725" cy="34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18"/>
          <p:cNvSpPr txBox="1"/>
          <p:nvPr>
            <p:ph idx="1" type="body"/>
          </p:nvPr>
        </p:nvSpPr>
        <p:spPr>
          <a:xfrm>
            <a:off x="4251600" y="3198925"/>
            <a:ext cx="4379700" cy="30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More sophisticated than Linear Regression at factor analysis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Not good for inference on new points (Exogenous prediction)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(⅕): Model Performance</a:t>
            </a:r>
            <a:endParaRPr/>
          </a:p>
        </p:txBody>
      </p:sp>
      <p:graphicFrame>
        <p:nvGraphicFramePr>
          <p:cNvPr id="325" name="Google Shape;325;p19"/>
          <p:cNvGraphicFramePr/>
          <p:nvPr/>
        </p:nvGraphicFramePr>
        <p:xfrm>
          <a:off x="1262375" y="1427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{8D39E9E3-211F-4335-B718-C65D707A28EA}</a:tableStyleId>
              </a:tblPr>
              <a:tblGrid>
                <a:gridCol w="3143475"/>
                <a:gridCol w="2989550"/>
              </a:tblGrid>
              <a:tr h="337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Model</a:t>
                      </a:r>
                      <a:endParaRPr b="1" sz="1000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Out-of-Sample R2</a:t>
                      </a:r>
                      <a:endParaRPr b="1" sz="1000" u="sng"/>
                    </a:p>
                  </a:txBody>
                  <a:tcPr marT="91425" marB="91425" marR="91425" marL="91425"/>
                </a:tc>
              </a:tr>
              <a:tr h="519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Linear Regression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0.3495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519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Support Vector Machine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0.5697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519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Random Forest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0.7901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519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000"/>
                        <a:t>Light Gradient Boosting (LGB)</a:t>
                      </a:r>
                      <a:endParaRPr b="1"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0.8624</a:t>
                      </a:r>
                      <a:endParaRPr b="1" sz="1000"/>
                    </a:p>
                  </a:txBody>
                  <a:tcPr marT="91425" marB="91425" marR="91425" marL="91425" anchor="ctr"/>
                </a:tc>
              </a:tr>
              <a:tr h="49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000"/>
                        <a:t>Graph Neural Network (GNN)</a:t>
                      </a:r>
                      <a:endParaRPr b="1"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0.9952</a:t>
                      </a:r>
                      <a:endParaRPr b="1" sz="1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326" name="Google Shape;326;p19"/>
          <p:cNvSpPr txBox="1"/>
          <p:nvPr/>
        </p:nvSpPr>
        <p:spPr>
          <a:xfrm>
            <a:off x="1479800" y="4482075"/>
            <a:ext cx="71283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Note: LGB is used for forecasting as GNN is only applicable for feature inference</a:t>
            </a:r>
            <a:endParaRPr i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(⅖): Feature Analysis</a:t>
            </a:r>
            <a:endParaRPr/>
          </a:p>
        </p:txBody>
      </p:sp>
      <p:graphicFrame>
        <p:nvGraphicFramePr>
          <p:cNvPr id="332" name="Google Shape;332;p20"/>
          <p:cNvGraphicFramePr/>
          <p:nvPr/>
        </p:nvGraphicFramePr>
        <p:xfrm>
          <a:off x="322500" y="1457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{8D39E9E3-211F-4335-B718-C65D707A28EA}</a:tableStyleId>
              </a:tblPr>
              <a:tblGrid>
                <a:gridCol w="2469150"/>
                <a:gridCol w="3198300"/>
                <a:gridCol w="2831550"/>
              </a:tblGrid>
              <a:tr h="320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Feature</a:t>
                      </a:r>
                      <a:endParaRPr b="1" sz="1000" u="sng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Linear Interpretation</a:t>
                      </a:r>
                      <a:endParaRPr b="1" sz="1000" u="sng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GNN Interpretation</a:t>
                      </a:r>
                      <a:endParaRPr b="1" sz="1000" u="sng"/>
                    </a:p>
                  </a:txBody>
                  <a:tcPr marT="91425" marB="91425" marR="91425" marL="91425" anchor="ctr"/>
                </a:tc>
              </a:tr>
              <a:tr h="46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Weighted sum demand of other stations</a:t>
                      </a:r>
                      <a:endParaRPr i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N/A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1% increase in factor=&gt;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0.3% demand inc </a:t>
                      </a:r>
                      <a:r>
                        <a:rPr lang="en" sz="1000"/>
                        <a:t>of this station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46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Weekday</a:t>
                      </a:r>
                      <a:endParaRPr i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Weekday has </a:t>
                      </a: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3.9% less demand </a:t>
                      </a:r>
                      <a:r>
                        <a:rPr lang="en" sz="1000"/>
                        <a:t>than weekends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Weekday has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0.85% more demand </a:t>
                      </a:r>
                      <a:r>
                        <a:rPr lang="en" sz="1000"/>
                        <a:t>than weekends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46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School</a:t>
                      </a:r>
                      <a:endParaRPr i="1" sz="10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Stations with schools nearby has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70% demand increase</a:t>
                      </a:r>
                      <a:endParaRPr sz="1000">
                        <a:solidFill>
                          <a:srgbClr val="4A86E8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Stations with schools nearby has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0.03% demand increase</a:t>
                      </a:r>
                      <a:endParaRPr sz="1000">
                        <a:solidFill>
                          <a:srgbClr val="4A86E8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46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Hospital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Stations with hospitals nearby has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41% demand increase</a:t>
                      </a:r>
                      <a:endParaRPr sz="1000">
                        <a:solidFill>
                          <a:srgbClr val="4A86E8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Stations with hospitals nearby has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0.25% demand increase</a:t>
                      </a:r>
                      <a:endParaRPr sz="1000">
                        <a:solidFill>
                          <a:srgbClr val="4A86E8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46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Sports Facilities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Stations with sports facilities nearby has </a:t>
                      </a: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6% demand decrease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Stations with sports facilities nearby has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0.2% demand increase</a:t>
                      </a:r>
                      <a:endParaRPr sz="1000">
                        <a:solidFill>
                          <a:srgbClr val="4A86E8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46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Shopping Centres</a:t>
                      </a:r>
                      <a:endParaRPr i="1" sz="1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Stations with shopping centres nearby has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49% demand increase</a:t>
                      </a:r>
                      <a:endParaRPr sz="1000">
                        <a:solidFill>
                          <a:srgbClr val="4A86E8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Stations with shopping centres nearby has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1.21% demand increase</a:t>
                      </a:r>
                      <a:endParaRPr sz="1000">
                        <a:solidFill>
                          <a:srgbClr val="4A86E8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(⅗): Feature Analysis cont.</a:t>
            </a:r>
            <a:endParaRPr/>
          </a:p>
        </p:txBody>
      </p:sp>
      <p:graphicFrame>
        <p:nvGraphicFramePr>
          <p:cNvPr id="338" name="Google Shape;338;p21"/>
          <p:cNvGraphicFramePr/>
          <p:nvPr/>
        </p:nvGraphicFramePr>
        <p:xfrm>
          <a:off x="354325" y="14658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{8D39E9E3-211F-4335-B718-C65D707A28EA}</a:tableStyleId>
              </a:tblPr>
              <a:tblGrid>
                <a:gridCol w="1549325"/>
                <a:gridCol w="3868450"/>
                <a:gridCol w="3180850"/>
              </a:tblGrid>
              <a:tr h="42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Feature</a:t>
                      </a:r>
                      <a:endParaRPr b="1" sz="1000" u="sng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Linear Regression</a:t>
                      </a:r>
                      <a:endParaRPr b="1" sz="1000" u="sng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/>
                        <a:t>GNN</a:t>
                      </a:r>
                      <a:endParaRPr b="1" sz="1000" u="sng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9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Mean Rainfall</a:t>
                      </a:r>
                      <a:endParaRPr i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 standard deviation (sd) increase in median annual rainfall =&gt; </a:t>
                      </a: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57% decrease </a:t>
                      </a:r>
                      <a:r>
                        <a:rPr lang="en" sz="1000"/>
                        <a:t>in demand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1sd increase =&gt; </a:t>
                      </a: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0.23% demand decrease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9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Total Population</a:t>
                      </a:r>
                      <a:endParaRPr i="1" sz="10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1sd increase of total nearby population =&gt;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48.6% increase</a:t>
                      </a:r>
                      <a:r>
                        <a:rPr lang="en" sz="1000"/>
                        <a:t> in demand</a:t>
                      </a:r>
                      <a:endParaRPr sz="10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1sd increase =&gt;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2.18% demand increase</a:t>
                      </a:r>
                      <a:endParaRPr sz="1000"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42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Median weekly</a:t>
                      </a:r>
                      <a:r>
                        <a:rPr i="1" lang="en" sz="1000"/>
                        <a:t> rent</a:t>
                      </a:r>
                      <a:endParaRPr i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1sd increase of median nearby weekly rent =&gt; </a:t>
                      </a: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41% decrease</a:t>
                      </a:r>
                      <a:r>
                        <a:rPr lang="en" sz="1000"/>
                        <a:t> in demand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1sd increase =&gt; </a:t>
                      </a: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0.27% demand decrease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444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Median weekly</a:t>
                      </a:r>
                      <a:r>
                        <a:rPr i="1" lang="en" sz="1000"/>
                        <a:t> mortgage</a:t>
                      </a:r>
                      <a:endParaRPr i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1sd increase of median nearby weekly mortgage =&gt;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41% increase</a:t>
                      </a:r>
                      <a:r>
                        <a:rPr lang="en" sz="1000"/>
                        <a:t> in demand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1sd increase of median nearby weekly mortgage =&gt; </a:t>
                      </a: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0.74% demand decrease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427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Median weekly</a:t>
                      </a:r>
                      <a:r>
                        <a:rPr i="1" lang="en" sz="1000"/>
                        <a:t> income</a:t>
                      </a:r>
                      <a:endParaRPr i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1sd increase of median nearby weekly income =&gt;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57% increase</a:t>
                      </a:r>
                      <a:r>
                        <a:rPr lang="en" sz="1000"/>
                        <a:t> in demand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1sd increase of median nearby weekly income =&gt; </a:t>
                      </a: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0.47% demand decrease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  <a:tr h="453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000"/>
                        <a:t>Median weekly</a:t>
                      </a:r>
                      <a:r>
                        <a:rPr i="1" lang="en" sz="1000"/>
                        <a:t> household income</a:t>
                      </a:r>
                      <a:endParaRPr i="1"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1sd increase of median nearby weekly household income =&gt; </a:t>
                      </a: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77% decrease</a:t>
                      </a:r>
                      <a:r>
                        <a:rPr lang="en" sz="1000"/>
                        <a:t> in demand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1sd increase of median nearby weekly household income =&gt; </a:t>
                      </a:r>
                      <a:r>
                        <a:rPr lang="en" sz="1000">
                          <a:solidFill>
                            <a:srgbClr val="4A86E8"/>
                          </a:solidFill>
                        </a:rPr>
                        <a:t>1.09% demand increase</a:t>
                      </a:r>
                      <a:endParaRPr sz="10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